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40"/>
  </p:notesMasterIdLst>
  <p:sldIdLst>
    <p:sldId id="307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93" r:id="rId11"/>
    <p:sldId id="275" r:id="rId12"/>
    <p:sldId id="266" r:id="rId13"/>
    <p:sldId id="265" r:id="rId14"/>
    <p:sldId id="278" r:id="rId15"/>
    <p:sldId id="267" r:id="rId16"/>
    <p:sldId id="268" r:id="rId17"/>
    <p:sldId id="269" r:id="rId18"/>
    <p:sldId id="295" r:id="rId19"/>
    <p:sldId id="270" r:id="rId20"/>
    <p:sldId id="296" r:id="rId21"/>
    <p:sldId id="271" r:id="rId22"/>
    <p:sldId id="272" r:id="rId23"/>
    <p:sldId id="298" r:id="rId24"/>
    <p:sldId id="273" r:id="rId25"/>
    <p:sldId id="274" r:id="rId26"/>
    <p:sldId id="276" r:id="rId27"/>
    <p:sldId id="277" r:id="rId28"/>
    <p:sldId id="279" r:id="rId29"/>
    <p:sldId id="299" r:id="rId30"/>
    <p:sldId id="282" r:id="rId31"/>
    <p:sldId id="284" r:id="rId32"/>
    <p:sldId id="283" r:id="rId33"/>
    <p:sldId id="306" r:id="rId34"/>
    <p:sldId id="301" r:id="rId35"/>
    <p:sldId id="303" r:id="rId36"/>
    <p:sldId id="305" r:id="rId37"/>
    <p:sldId id="294" r:id="rId38"/>
    <p:sldId id="31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6600"/>
    <a:srgbClr val="134263"/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3E24-D9CC-491E-AD5F-3A98D200E565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9DA1-BEAA-46C2-B98F-4D0D638ED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25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8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2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8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11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00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03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6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5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1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7E3E-AAD8-FE27-FB77-2448B5AE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7C2BF0-B583-A145-D7FA-DAA8408F4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1C795-596C-4F3E-11D4-5E1D47A2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4" y="418696"/>
            <a:ext cx="1288697" cy="126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C9858-D119-2504-7AE5-AFF8F35F553F}"/>
              </a:ext>
            </a:extLst>
          </p:cNvPr>
          <p:cNvSpPr txBox="1"/>
          <p:nvPr/>
        </p:nvSpPr>
        <p:spPr>
          <a:xfrm>
            <a:off x="342675" y="2557726"/>
            <a:ext cx="410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Market Leadership: Insights to Propel 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Goodcabs'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Tier- II Mobility Growth</a:t>
            </a:r>
            <a:endParaRPr lang="en-IN" sz="2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4115-9502-A921-8FEE-1999569FE694}"/>
              </a:ext>
            </a:extLst>
          </p:cNvPr>
          <p:cNvSpPr txBox="1"/>
          <p:nvPr/>
        </p:nvSpPr>
        <p:spPr>
          <a:xfrm>
            <a:off x="8577555" y="5892985"/>
            <a:ext cx="35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-Presented by Joyeta Pal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2BABE-BEEC-5725-A721-D8D2B71CE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667632"/>
            <a:ext cx="7966041" cy="5522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F15E2-EBF3-7AB7-FF27-4ED2AFB7B22B}"/>
              </a:ext>
            </a:extLst>
          </p:cNvPr>
          <p:cNvSpPr txBox="1"/>
          <p:nvPr/>
        </p:nvSpPr>
        <p:spPr>
          <a:xfrm>
            <a:off x="342676" y="5433672"/>
            <a:ext cx="388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Domain: Transportation &amp; Mobility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489C8-4048-868B-7160-1079FBF36126}"/>
              </a:ext>
            </a:extLst>
          </p:cNvPr>
          <p:cNvSpPr txBox="1"/>
          <p:nvPr/>
        </p:nvSpPr>
        <p:spPr>
          <a:xfrm>
            <a:off x="342676" y="5892985"/>
            <a:ext cx="2639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Function: Operations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64453B-A10F-A87E-56C4-68A6C248B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84" y="295629"/>
            <a:ext cx="961062" cy="9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"/>
    </mc:Choice>
    <mc:Fallback xmlns="">
      <p:transition spd="slow" advTm="28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357A-45D9-684A-39B5-0F32CB97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35CDD-882F-A0F5-89DF-AB43CB9C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485F2-BABF-6D8D-8DAA-2E574FA4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05" y="1553494"/>
            <a:ext cx="5586702" cy="3860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CB13F-7EE5-B0A9-CD37-2A90D5079BB8}"/>
              </a:ext>
            </a:extLst>
          </p:cNvPr>
          <p:cNvSpPr txBox="1"/>
          <p:nvPr/>
        </p:nvSpPr>
        <p:spPr>
          <a:xfrm>
            <a:off x="963563" y="790082"/>
            <a:ext cx="500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Strategy in Different City Segments:</a:t>
            </a:r>
            <a:endParaRPr kumimoji="0" lang="en-US" altLang="en-US" i="0" u="sng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2E397-5396-70E0-8078-15370BFEF66A}"/>
              </a:ext>
            </a:extLst>
          </p:cNvPr>
          <p:cNvSpPr txBox="1"/>
          <p:nvPr/>
        </p:nvSpPr>
        <p:spPr>
          <a:xfrm>
            <a:off x="963563" y="1553494"/>
            <a:ext cx="4699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Average Fare Cities (Tourism-Focused)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| Mysore | Kochi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Average Fare Cities (Business-Focused)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| Surat | Indore | Vadodara | Coimbatore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Balanced Cities (Tourism &amp; Business)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 | Visakhapatnam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10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25877-0FC6-D136-8DEE-53E44822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B910A6-F7C9-472C-AFAA-C7AD2E48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7C343-F085-EE84-03A3-4C3D7572E623}"/>
              </a:ext>
            </a:extLst>
          </p:cNvPr>
          <p:cNvSpPr txBox="1"/>
          <p:nvPr/>
        </p:nvSpPr>
        <p:spPr>
          <a:xfrm>
            <a:off x="933736" y="756570"/>
            <a:ext cx="1025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the Highest and Lowest Average Fare per Trip and comparison of Average Fare per Trip with Average Trip Distance Across Cities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B546BC-3E2C-03A7-7746-12C8AEEE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361" y="2037929"/>
            <a:ext cx="4225341" cy="303144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C76D31-BF07-EC57-2B55-0DD4DFE863DB}"/>
              </a:ext>
            </a:extLst>
          </p:cNvPr>
          <p:cNvSpPr/>
          <p:nvPr/>
        </p:nvSpPr>
        <p:spPr>
          <a:xfrm>
            <a:off x="7686977" y="3525690"/>
            <a:ext cx="4038108" cy="5070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7BDBC5-FA97-94DD-DE4F-F5F79992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12" y="1609446"/>
            <a:ext cx="638146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reports the highest average fare per trip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(₹483.92),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aligns with its longer average trip distance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(30.02 Km).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(₹117.27),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reports the lowest average fare per trip, consistent with its shorter average trip distance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 Km).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Contrasting Pricing Approaches despite similar average trip distances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(Tourism): Higher average fare per kilometer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15.14),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aligned with premium services.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(Business): Lower average fare per kilometer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10.90),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catering to price-sensitive daily commuters.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2B9730-FF3D-FCB7-5AA4-DDEB3466E6D6}"/>
              </a:ext>
            </a:extLst>
          </p:cNvPr>
          <p:cNvSpPr/>
          <p:nvPr/>
        </p:nvSpPr>
        <p:spPr>
          <a:xfrm>
            <a:off x="770194" y="216997"/>
            <a:ext cx="100289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56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CCF7-4399-551F-1CAC-DC8BD681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FE5C-70E4-E408-B75F-2FFF9070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534211-0C79-2D0B-A2E4-81B7B17DBF43}"/>
              </a:ext>
            </a:extLst>
          </p:cNvPr>
          <p:cNvGrpSpPr/>
          <p:nvPr/>
        </p:nvGrpSpPr>
        <p:grpSpPr>
          <a:xfrm>
            <a:off x="986427" y="652366"/>
            <a:ext cx="10822115" cy="2067685"/>
            <a:chOff x="1232158" y="306813"/>
            <a:chExt cx="9750473" cy="15333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880582-D4D7-D4EA-87E0-08EA25F8F21A}"/>
                </a:ext>
              </a:extLst>
            </p:cNvPr>
            <p:cNvSpPr txBox="1"/>
            <p:nvPr/>
          </p:nvSpPr>
          <p:spPr>
            <a:xfrm>
              <a:off x="1232158" y="306813"/>
              <a:ext cx="9750473" cy="107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Business Request - 2: Monthly City-Level Trips Target Performance Report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 a report that evaluates the target performance for trips at the monthly and city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level. For each city and month, compare the actual total trips with the target trips and categorize the performance as follows:</a:t>
              </a:r>
              <a:b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CDBB28-DCA4-21EB-7BEF-38805BFB9CEA}"/>
                </a:ext>
              </a:extLst>
            </p:cNvPr>
            <p:cNvSpPr txBox="1"/>
            <p:nvPr/>
          </p:nvSpPr>
          <p:spPr>
            <a:xfrm>
              <a:off x="1613812" y="1145740"/>
              <a:ext cx="6883498" cy="485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actual trips are greater than target trips, mark it as "Above Target".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actual trips are less than or equal to target trips, mark it as "Below Target".</a:t>
              </a:r>
              <a:endParaRPr lang="en-IN" dirty="0">
                <a:solidFill>
                  <a:srgbClr val="FFC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B553C0-AB45-810A-C6FF-7F5D8DCBF971}"/>
                </a:ext>
              </a:extLst>
            </p:cNvPr>
            <p:cNvSpPr txBox="1"/>
            <p:nvPr/>
          </p:nvSpPr>
          <p:spPr>
            <a:xfrm>
              <a:off x="1232159" y="1562874"/>
              <a:ext cx="9750472" cy="27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Additionally, calculate the % difference between actual and target trips to quantify the performance gap.</a:t>
              </a:r>
              <a:endParaRPr lang="en-IN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8641F1-9D02-457E-C1D1-9516DE69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76" y="3028335"/>
            <a:ext cx="4967259" cy="35472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945BD4-D51D-1623-F5BC-1A266879B079}"/>
              </a:ext>
            </a:extLst>
          </p:cNvPr>
          <p:cNvSpPr/>
          <p:nvPr/>
        </p:nvSpPr>
        <p:spPr>
          <a:xfrm>
            <a:off x="8632723" y="4531083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D27B6-9034-F8CE-0522-7D0265AC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DA542-ADD3-89AA-B346-40A1D531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CA3E35-EF1E-0F30-232E-652E32E85E6E}"/>
              </a:ext>
            </a:extLst>
          </p:cNvPr>
          <p:cNvSpPr txBox="1"/>
          <p:nvPr/>
        </p:nvSpPr>
        <p:spPr>
          <a:xfrm>
            <a:off x="970841" y="811466"/>
            <a:ext cx="47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Analysis: Tourism vs. Other Cities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575524-CFBA-81E3-F553-3E9764B2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97" y="1755717"/>
            <a:ext cx="5138218" cy="3291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2027FD-5C6F-BF74-2983-B34E3B8C0550}"/>
              </a:ext>
            </a:extLst>
          </p:cNvPr>
          <p:cNvSpPr txBox="1"/>
          <p:nvPr/>
        </p:nvSpPr>
        <p:spPr>
          <a:xfrm>
            <a:off x="970841" y="1816506"/>
            <a:ext cx="4702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(+20.28%)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(+13.91%)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surpassed performance targets.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 Performers: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(-10.70%)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(-14.60%)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underperformed, missing their targets significantly.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4E8AAD-00EB-7C4C-1607-67CF84DEB45F}"/>
              </a:ext>
            </a:extLst>
          </p:cNvPr>
          <p:cNvSpPr/>
          <p:nvPr/>
        </p:nvSpPr>
        <p:spPr>
          <a:xfrm>
            <a:off x="514555" y="287135"/>
            <a:ext cx="2444954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BR-2 &amp; PA-7(a)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28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6F60-2746-8C1C-F46F-C9F0ABEC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EE27D-9337-DB6A-CAE7-DD39FA62B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8B34C-DCC2-C922-7C41-2B159D72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53" y="703181"/>
            <a:ext cx="7246290" cy="178438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7958331-E757-2A60-F9C0-F1FB4FD4329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0698" y="3143701"/>
            <a:ext cx="109380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Performers: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consistently surpassed targets throughout all months.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Underperforming Cities: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consistently fell short of targets in all months.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Month:</a:t>
            </a:r>
            <a:b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(+3.97%)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(+2.90%)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stood out as the best month, with trip targets achieved across most cities.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Challenging Months: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(-2.81%) &amp; June (-11.34%)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were the worst-performing month.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6BEA3-00D8-D013-0C64-DA51B6EA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755" y="703182"/>
            <a:ext cx="3101932" cy="17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65D3-C585-6AC7-3190-C19E2AF7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5EE86-B8BC-C372-36D2-27F64D1C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39E4C-11AD-F449-BC1E-1572B9352C2C}"/>
              </a:ext>
            </a:extLst>
          </p:cNvPr>
          <p:cNvSpPr txBox="1"/>
          <p:nvPr/>
        </p:nvSpPr>
        <p:spPr>
          <a:xfrm>
            <a:off x="963232" y="834100"/>
            <a:ext cx="100390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- 3: City-Level Repeat Passenger Trip Frequency Report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shows the percentage distribution of repeat passengers by the number of trips they have taken in each city. Calculate the percentage of repeat passengers who took 2 trips, 3 trips, and so on, up to 10 trips.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F9157-689C-074A-3C81-B7A22AFF7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25" y="2614597"/>
            <a:ext cx="7722483" cy="273415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7D298F-2D56-6B03-2922-892213138B95}"/>
              </a:ext>
            </a:extLst>
          </p:cNvPr>
          <p:cNvSpPr/>
          <p:nvPr/>
        </p:nvSpPr>
        <p:spPr>
          <a:xfrm>
            <a:off x="9620536" y="3895740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4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81E64-2F24-2387-9D1A-F56F4A6F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6BD54-0A6D-40C4-7BF6-DB296E48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EE797-46E4-D3AA-E385-E6B3AEE4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57" y="575843"/>
            <a:ext cx="6163173" cy="259355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075E18A-334D-C15E-1E58-2D54A7D7C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07" y="3578946"/>
            <a:ext cx="1099738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Repeat Passenger Trip Frequencies: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repeat passengers' trip frequencies consistently decline from 2 trips to 10 trips.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Tourism/Getaway Culture-Focused Cities (2-Trip Share):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 (51.25%)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(50.14%), 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(48.75%),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(47.67%)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a high trend for 2-trip shares.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&amp; Commuter Cities (~4-6 Trip Share):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Coimbatore, Surat, Lucknow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higher trend for around 4-6 trip frequencies.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922FF2-BD48-7FB9-EF60-C3718583F21B}"/>
              </a:ext>
            </a:extLst>
          </p:cNvPr>
          <p:cNvSpPr/>
          <p:nvPr/>
        </p:nvSpPr>
        <p:spPr>
          <a:xfrm>
            <a:off x="517832" y="280776"/>
            <a:ext cx="1959897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BR-3 &amp; PA-6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004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B88D-55D5-AF94-F441-82EE793E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876AF-5487-2DC8-F54A-A46B2C86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B9C3E-CF1E-0D24-BD21-391775054F67}"/>
              </a:ext>
            </a:extLst>
          </p:cNvPr>
          <p:cNvSpPr txBox="1"/>
          <p:nvPr/>
        </p:nvSpPr>
        <p:spPr>
          <a:xfrm>
            <a:off x="992728" y="834100"/>
            <a:ext cx="100390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- 4: Identify Cities with Highest and Lowest Total New Passengers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calculates the total new passengers for each city and ranks them based on this value. Identify the top 3 cities with the highest number of new passengers as well as the bottom 3 cities with the lowest number of new passengers, categorizing them as "Top 3" or "Bottom 3" accordingly.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912DE-0550-7209-65CD-953603DA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78" y="2559035"/>
            <a:ext cx="4706224" cy="280271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BA19B7C-DC4B-29A2-EDCD-08016C1473D0}"/>
              </a:ext>
            </a:extLst>
          </p:cNvPr>
          <p:cNvSpPr/>
          <p:nvPr/>
        </p:nvSpPr>
        <p:spPr>
          <a:xfrm>
            <a:off x="8558652" y="3690005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5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DAF24-19E6-C5E3-4268-8FB11148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FE81BF-FBB4-33F3-0439-6F71CF30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057A199-A627-33D7-AA5E-03CAE6F91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46" y="944946"/>
            <a:ext cx="4099579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Cities for New Passengers: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(25.91%), Kochi (14.92%)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 (10.68%)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in the number of new passengers.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Cities for New Passengers: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(6.57%)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(5.72%),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(4.81%)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the lowest new passenger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B0CA86-4786-C8AD-FE90-CA3C18C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115" y="656393"/>
            <a:ext cx="6174578" cy="40434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888D77-169F-C54C-84D5-DB5F3DD49909}"/>
              </a:ext>
            </a:extLst>
          </p:cNvPr>
          <p:cNvGrpSpPr/>
          <p:nvPr/>
        </p:nvGrpSpPr>
        <p:grpSpPr>
          <a:xfrm>
            <a:off x="7713173" y="857676"/>
            <a:ext cx="3171604" cy="3703267"/>
            <a:chOff x="7713173" y="857676"/>
            <a:chExt cx="3171604" cy="37032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701868-0D2E-F2D6-F86C-31688806B088}"/>
                </a:ext>
              </a:extLst>
            </p:cNvPr>
            <p:cNvSpPr txBox="1"/>
            <p:nvPr/>
          </p:nvSpPr>
          <p:spPr>
            <a:xfrm>
              <a:off x="10294375" y="857676"/>
              <a:ext cx="59040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D660B-3699-654B-59E6-CF1E0D4DDF0F}"/>
                </a:ext>
              </a:extLst>
            </p:cNvPr>
            <p:cNvSpPr txBox="1"/>
            <p:nvPr/>
          </p:nvSpPr>
          <p:spPr>
            <a:xfrm>
              <a:off x="9492810" y="1227394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AC19FC-D696-5AE2-022F-099F55B00CA3}"/>
                </a:ext>
              </a:extLst>
            </p:cNvPr>
            <p:cNvSpPr txBox="1"/>
            <p:nvPr/>
          </p:nvSpPr>
          <p:spPr>
            <a:xfrm>
              <a:off x="8730811" y="1625601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19K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6B015-80F0-1933-50AD-EECE8948F7B6}"/>
                </a:ext>
              </a:extLst>
            </p:cNvPr>
            <p:cNvSpPr txBox="1"/>
            <p:nvPr/>
          </p:nvSpPr>
          <p:spPr>
            <a:xfrm>
              <a:off x="8003338" y="3509797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B1DD1-F8CF-B1BE-5A2D-98A34907C580}"/>
                </a:ext>
              </a:extLst>
            </p:cNvPr>
            <p:cNvSpPr txBox="1"/>
            <p:nvPr/>
          </p:nvSpPr>
          <p:spPr>
            <a:xfrm>
              <a:off x="7850942" y="3877426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AC65E5-9588-A3AA-1BD8-CE77AE2B71C2}"/>
                </a:ext>
              </a:extLst>
            </p:cNvPr>
            <p:cNvSpPr txBox="1"/>
            <p:nvPr/>
          </p:nvSpPr>
          <p:spPr>
            <a:xfrm>
              <a:off x="7713173" y="4268555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1487C-C91E-CF08-B926-B28F6AAC6300}"/>
                </a:ext>
              </a:extLst>
            </p:cNvPr>
            <p:cNvSpPr txBox="1"/>
            <p:nvPr/>
          </p:nvSpPr>
          <p:spPr>
            <a:xfrm>
              <a:off x="8008763" y="3106049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EE0F6B-7456-0244-F605-B2118B838857}"/>
                </a:ext>
              </a:extLst>
            </p:cNvPr>
            <p:cNvSpPr txBox="1"/>
            <p:nvPr/>
          </p:nvSpPr>
          <p:spPr>
            <a:xfrm>
              <a:off x="8117150" y="2733776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437C81-9FE4-2194-3A2E-9C055CE78599}"/>
                </a:ext>
              </a:extLst>
            </p:cNvPr>
            <p:cNvSpPr txBox="1"/>
            <p:nvPr/>
          </p:nvSpPr>
          <p:spPr>
            <a:xfrm>
              <a:off x="8348325" y="2383832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E71538-295A-F1CB-A52C-968E1F1907FC}"/>
                </a:ext>
              </a:extLst>
            </p:cNvPr>
            <p:cNvSpPr txBox="1"/>
            <p:nvPr/>
          </p:nvSpPr>
          <p:spPr>
            <a:xfrm>
              <a:off x="8471109" y="1979714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AED9-6694-3CB2-66F1-E68C52F43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6F0F0-F5E2-D1FE-B3AE-79E67C17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478E7-6902-2F94-E191-C217010B903B}"/>
              </a:ext>
            </a:extLst>
          </p:cNvPr>
          <p:cNvSpPr txBox="1"/>
          <p:nvPr/>
        </p:nvSpPr>
        <p:spPr>
          <a:xfrm>
            <a:off x="1002560" y="843932"/>
            <a:ext cx="102524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- 5: Identify Month with Highest Revenue for Each City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identifies the month with the highest revenue for each city. For each city, display the </a:t>
            </a:r>
            <a:r>
              <a:rPr lang="en-US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month_name</a:t>
            </a: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revenue amount for that month, and the percentage contribution of that month’s revenue to the city’s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F5390-C555-389D-5300-1DB141225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52" y="2703964"/>
            <a:ext cx="6118612" cy="286668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82DD079-E0CE-1C9B-5A4C-8847CF1F89AA}"/>
              </a:ext>
            </a:extLst>
          </p:cNvPr>
          <p:cNvSpPr/>
          <p:nvPr/>
        </p:nvSpPr>
        <p:spPr>
          <a:xfrm>
            <a:off x="8558652" y="3690005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57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4E9B1-9291-45A0-9B6B-BA21E6CB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2275A-D9EF-7C87-ABA1-CDEABD556985}"/>
              </a:ext>
            </a:extLst>
          </p:cNvPr>
          <p:cNvSpPr txBox="1"/>
          <p:nvPr/>
        </p:nvSpPr>
        <p:spPr>
          <a:xfrm>
            <a:off x="1032385" y="1514172"/>
            <a:ext cx="1015672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Goodcabs, established two years ago, operates in 10 tier-II cities.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local drivers, enabling them to build sustainable livelihoods.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Prioritize passenger satisfaction &amp; driver well-being, establishing it as a trusted mobility partner.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094F3-C44E-1DA5-DB6D-6D8DF552F368}"/>
              </a:ext>
            </a:extLst>
          </p:cNvPr>
          <p:cNvSpPr txBox="1"/>
          <p:nvPr/>
        </p:nvSpPr>
        <p:spPr>
          <a:xfrm>
            <a:off x="1066803" y="860342"/>
            <a:ext cx="44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Overview: </a:t>
            </a:r>
          </a:p>
        </p:txBody>
      </p:sp>
    </p:spTree>
    <p:extLst>
      <p:ext uri="{BB962C8B-B14F-4D97-AF65-F5344CB8AC3E}">
        <p14:creationId xmlns:p14="http://schemas.microsoft.com/office/powerpoint/2010/main" val="10349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A972-67E8-A9E2-9F64-663B7D18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32079-1059-78AB-270F-0B539F22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6E013-12E2-449C-1755-5543B38CC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34" y="1197680"/>
            <a:ext cx="5581729" cy="3521803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EB513AE5-1B3F-2D0F-44A2-1C5915F90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55" y="884499"/>
            <a:ext cx="5280712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Revenue Months (All Cities):</a:t>
            </a: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February, April,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highest revenue-generating months.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Highest Peak Revenue: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experienced a revenue spike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reaching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₹7.7M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~21%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its total revenue).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experienced a revenue spike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₹3.3M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~20%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its total revenue).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Lowest Peak Revenue: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Surat, Mysore, Vadodara,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 the lowest peak revenues.</a:t>
            </a:r>
          </a:p>
        </p:txBody>
      </p:sp>
    </p:spTree>
    <p:extLst>
      <p:ext uri="{BB962C8B-B14F-4D97-AF65-F5344CB8AC3E}">
        <p14:creationId xmlns:p14="http://schemas.microsoft.com/office/powerpoint/2010/main" val="29753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0D24-D4EA-538B-D883-595DBB91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07A72-D735-FEF7-11FF-F3FBA298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D2E05-25C9-24CB-9DFE-CB19D125C7BD}"/>
              </a:ext>
            </a:extLst>
          </p:cNvPr>
          <p:cNvSpPr txBox="1"/>
          <p:nvPr/>
        </p:nvSpPr>
        <p:spPr>
          <a:xfrm>
            <a:off x="973064" y="834100"/>
            <a:ext cx="102524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- 6: Repeat Passenger Rate Analysis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calculates two metrics: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Monthly Repeat Passenger Rate: Calculate the repeat passenger rate for each city and month by comparing the number of repeat passengers to the total passengers.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City-wide Repeat Passenger Rate: Calculate the overall repeat passenger rate for each city, considering all passengers across months.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8AD2C-FE52-C7F2-E2AD-11BAA550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6" y="2806972"/>
            <a:ext cx="5553120" cy="361967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FA81182-6937-C913-3525-F677905A5E1B}"/>
              </a:ext>
            </a:extLst>
          </p:cNvPr>
          <p:cNvSpPr/>
          <p:nvPr/>
        </p:nvSpPr>
        <p:spPr>
          <a:xfrm>
            <a:off x="8951943" y="4122298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71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0D2F-122A-ED6C-2E07-E6FC14380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68279-DEE2-00D5-7C0C-5FD3687B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0B25C0-468A-905D-DB28-76ADF61D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6401"/>
            <a:ext cx="5669747" cy="3172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8F66E-56E9-5D94-557D-F774FAFA2A6A}"/>
              </a:ext>
            </a:extLst>
          </p:cNvPr>
          <p:cNvSpPr txBox="1"/>
          <p:nvPr/>
        </p:nvSpPr>
        <p:spPr>
          <a:xfrm>
            <a:off x="855409" y="1018443"/>
            <a:ext cx="4689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 RPR</a:t>
            </a:r>
            <a:r>
              <a:rPr lang="en-US" altLang="en-US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(Business-centric)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(42.63%)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(37.12%)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with the highest Repeat Passenger Rates (RPR).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RPR Cities (Tourist-centric)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(11.23%)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(17.43%)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report the lowest Repeat Passenger Rates (RPR).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ECB359-A874-98DC-EABE-D21863A1BE2F}"/>
              </a:ext>
            </a:extLst>
          </p:cNvPr>
          <p:cNvSpPr/>
          <p:nvPr/>
        </p:nvSpPr>
        <p:spPr>
          <a:xfrm>
            <a:off x="517832" y="320104"/>
            <a:ext cx="1959897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BR-6 &amp; PA-8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09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6461-41E2-39CA-25BE-C1389281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0AEB7-AA7C-0C96-B139-4B80A755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5A89F7-AC0B-E04D-4251-DFBFD4A0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573" y="930176"/>
            <a:ext cx="484062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 with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RPR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(33.47%)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 the highest Repeat Passenger Rate (RPR) among the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 with lowest RPR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 the lowest Repeat Passenger Rate (RPR)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18.68%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the months recorded so far.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41212-CAD3-78F3-5984-D6413961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006569"/>
            <a:ext cx="5049581" cy="32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D7C7-626B-1A63-5546-5C9BA1E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249F3-ABEB-14E3-45F8-DC84CA81E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76D5F-B877-A9A7-85A6-2ECE9294B66F}"/>
              </a:ext>
            </a:extLst>
          </p:cNvPr>
          <p:cNvSpPr txBox="1"/>
          <p:nvPr/>
        </p:nvSpPr>
        <p:spPr>
          <a:xfrm>
            <a:off x="3393440" y="2659973"/>
            <a:ext cx="540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Analysis</a:t>
            </a:r>
          </a:p>
        </p:txBody>
      </p:sp>
    </p:spTree>
    <p:extLst>
      <p:ext uri="{BB962C8B-B14F-4D97-AF65-F5344CB8AC3E}">
        <p14:creationId xmlns:p14="http://schemas.microsoft.com/office/powerpoint/2010/main" val="335101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2929-D8B6-5CB7-BFF7-52F54F22E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470B3D-016B-891A-CE03-EB47D78F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1CD6-AC01-559A-84AA-11C424BC39C4}"/>
              </a:ext>
            </a:extLst>
          </p:cNvPr>
          <p:cNvSpPr txBox="1"/>
          <p:nvPr/>
        </p:nvSpPr>
        <p:spPr>
          <a:xfrm>
            <a:off x="1081548" y="775108"/>
            <a:ext cx="1010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and Bottom Performing Cities</a:t>
            </a:r>
            <a:br>
              <a:rPr lang="en-US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 and bottom 3 cities by total trips over the entire analysis period.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E9729-2EA6-D36D-9821-FA703105FAD0}"/>
              </a:ext>
            </a:extLst>
          </p:cNvPr>
          <p:cNvSpPr txBox="1"/>
          <p:nvPr/>
        </p:nvSpPr>
        <p:spPr>
          <a:xfrm>
            <a:off x="6327708" y="2385724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769FF-8674-A419-4295-2E8B7DB19182}"/>
              </a:ext>
            </a:extLst>
          </p:cNvPr>
          <p:cNvSpPr txBox="1"/>
          <p:nvPr/>
        </p:nvSpPr>
        <p:spPr>
          <a:xfrm>
            <a:off x="5699379" y="4379350"/>
            <a:ext cx="113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3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95F72-95E8-CE84-A4B1-BA9768A7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434" y="2031405"/>
            <a:ext cx="4528501" cy="3110866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2FC8B53-DF19-D2D2-3E65-9D09945A79A7}"/>
              </a:ext>
            </a:extLst>
          </p:cNvPr>
          <p:cNvSpPr/>
          <p:nvPr/>
        </p:nvSpPr>
        <p:spPr>
          <a:xfrm>
            <a:off x="7009941" y="2138547"/>
            <a:ext cx="690879" cy="844073"/>
          </a:xfrm>
          <a:prstGeom prst="leftBrace">
            <a:avLst>
              <a:gd name="adj1" fmla="val 1217"/>
              <a:gd name="adj2" fmla="val 50000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A4B1D4D-87B8-4085-1EF5-7F0F096EE0BF}"/>
              </a:ext>
            </a:extLst>
          </p:cNvPr>
          <p:cNvSpPr/>
          <p:nvPr/>
        </p:nvSpPr>
        <p:spPr>
          <a:xfrm>
            <a:off x="6738862" y="4139945"/>
            <a:ext cx="690879" cy="844073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1CD1A1F-944F-E805-E2CB-9E21010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48" y="1910010"/>
            <a:ext cx="461783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by Trip Volumes</a:t>
            </a: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Jaipur(18.05%)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Driven by tourism demand.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(15.10%)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(12.88%)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Driven by business demands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3 Cities by Trip Volumes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 (6.66%)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(4.96%)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(3.81%)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eport the lowest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trip volumes.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D9C17D-5D96-5CC5-A439-52BBD48DC45F}"/>
              </a:ext>
            </a:extLst>
          </p:cNvPr>
          <p:cNvSpPr/>
          <p:nvPr/>
        </p:nvSpPr>
        <p:spPr>
          <a:xfrm>
            <a:off x="770194" y="216997"/>
            <a:ext cx="100289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63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6E06C-2FA1-5F71-D54A-CBA3AB25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2869468-3AF4-3FEB-7296-A099C989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80BA1C-2326-814A-32C9-2830AC467B00}"/>
              </a:ext>
            </a:extLst>
          </p:cNvPr>
          <p:cNvSpPr txBox="1"/>
          <p:nvPr/>
        </p:nvSpPr>
        <p:spPr>
          <a:xfrm>
            <a:off x="659973" y="542062"/>
            <a:ext cx="63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Passenger &amp; Driver Ratings by City and Passenger Type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1B2E9C-96BD-90C7-08C8-DB9E05FE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70" y="1453456"/>
            <a:ext cx="583979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ities with High Passenger Rating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(8.70), Jaipur (8.58),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(8.52)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consistently achieve high average passenger rating.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 Driver Rating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(8.99), Visakhapatnam (8.99),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(8.99)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higher average driver rating.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Rating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Vadodara, Lucknow,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Surat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consistently receive lower average passenger and driver rating.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7A3-8A32-648F-FE8F-566ABE036503}"/>
              </a:ext>
            </a:extLst>
          </p:cNvPr>
          <p:cNvGrpSpPr/>
          <p:nvPr/>
        </p:nvGrpSpPr>
        <p:grpSpPr>
          <a:xfrm>
            <a:off x="6479461" y="1303039"/>
            <a:ext cx="5494873" cy="2256242"/>
            <a:chOff x="6145044" y="1893808"/>
            <a:chExt cx="5835122" cy="2373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248D7E-43D7-25F7-07CC-A966FA414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044" y="2324148"/>
              <a:ext cx="5835122" cy="19430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26DCB1-F70F-2968-BB04-60818EF7E51F}"/>
                </a:ext>
              </a:extLst>
            </p:cNvPr>
            <p:cNvSpPr txBox="1"/>
            <p:nvPr/>
          </p:nvSpPr>
          <p:spPr>
            <a:xfrm>
              <a:off x="7319275" y="1893808"/>
              <a:ext cx="3289803" cy="35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Passenger Rating</a:t>
              </a:r>
              <a:endParaRPr lang="en-IN" sz="16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4D4AB-CA71-317B-201F-F14837CA812E}"/>
                </a:ext>
              </a:extLst>
            </p:cNvPr>
            <p:cNvSpPr txBox="1"/>
            <p:nvPr/>
          </p:nvSpPr>
          <p:spPr>
            <a:xfrm>
              <a:off x="6199609" y="3077249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8.70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33BD5-F867-B574-12AF-402C9AB3B08E}"/>
                </a:ext>
              </a:extLst>
            </p:cNvPr>
            <p:cNvSpPr txBox="1"/>
            <p:nvPr/>
          </p:nvSpPr>
          <p:spPr>
            <a:xfrm>
              <a:off x="6773560" y="307580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8.58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37FE80-B05C-E729-310B-C4E0371E7360}"/>
                </a:ext>
              </a:extLst>
            </p:cNvPr>
            <p:cNvSpPr txBox="1"/>
            <p:nvPr/>
          </p:nvSpPr>
          <p:spPr>
            <a:xfrm>
              <a:off x="7372580" y="307580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8.52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093138-7322-6A47-AF93-2EF79A21F1C5}"/>
                </a:ext>
              </a:extLst>
            </p:cNvPr>
            <p:cNvSpPr txBox="1"/>
            <p:nvPr/>
          </p:nvSpPr>
          <p:spPr>
            <a:xfrm>
              <a:off x="7956919" y="3069629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8.43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786730-EF84-32FF-ADD3-803F365FD01E}"/>
                </a:ext>
              </a:extLst>
            </p:cNvPr>
            <p:cNvSpPr txBox="1"/>
            <p:nvPr/>
          </p:nvSpPr>
          <p:spPr>
            <a:xfrm>
              <a:off x="11447863" y="321574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6.42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D951C0-98BE-3E06-2560-9DAD1BD455F5}"/>
                </a:ext>
              </a:extLst>
            </p:cNvPr>
            <p:cNvSpPr txBox="1"/>
            <p:nvPr/>
          </p:nvSpPr>
          <p:spPr>
            <a:xfrm>
              <a:off x="8535794" y="3120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7.98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2E0A54-28B0-4E59-7450-9BAB2819A4E5}"/>
                </a:ext>
              </a:extLst>
            </p:cNvPr>
            <p:cNvSpPr txBox="1"/>
            <p:nvPr/>
          </p:nvSpPr>
          <p:spPr>
            <a:xfrm>
              <a:off x="9101467" y="3120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7.88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913AE2-540A-8304-B565-7FF695270820}"/>
                </a:ext>
              </a:extLst>
            </p:cNvPr>
            <p:cNvSpPr txBox="1"/>
            <p:nvPr/>
          </p:nvSpPr>
          <p:spPr>
            <a:xfrm>
              <a:off x="9682464" y="3120073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7.83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7B92A-C2B7-F2AD-E361-2ED9336EBF15}"/>
                </a:ext>
              </a:extLst>
            </p:cNvPr>
            <p:cNvSpPr txBox="1"/>
            <p:nvPr/>
          </p:nvSpPr>
          <p:spPr>
            <a:xfrm>
              <a:off x="10272610" y="320812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6.61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9C0F85-0CA6-F588-E2DA-C3092CE7BFBE}"/>
                </a:ext>
              </a:extLst>
            </p:cNvPr>
            <p:cNvSpPr txBox="1"/>
            <p:nvPr/>
          </p:nvSpPr>
          <p:spPr>
            <a:xfrm>
              <a:off x="10829134" y="320812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6.49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97F6CB-1D8E-79CF-3F24-9E2395069969}"/>
              </a:ext>
            </a:extLst>
          </p:cNvPr>
          <p:cNvGrpSpPr/>
          <p:nvPr/>
        </p:nvGrpSpPr>
        <p:grpSpPr>
          <a:xfrm>
            <a:off x="6479461" y="4117145"/>
            <a:ext cx="5500705" cy="2198793"/>
            <a:chOff x="6095999" y="4195801"/>
            <a:chExt cx="5884167" cy="21987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49CB82-0CFB-AE93-1B7B-43F33A8BC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4598056"/>
              <a:ext cx="5884167" cy="17965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1A6E34-B4D5-AC62-151B-320D8EBDEF7E}"/>
                </a:ext>
              </a:extLst>
            </p:cNvPr>
            <p:cNvSpPr txBox="1"/>
            <p:nvPr/>
          </p:nvSpPr>
          <p:spPr>
            <a:xfrm>
              <a:off x="7839276" y="4195801"/>
              <a:ext cx="2193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Driver Rating</a:t>
              </a:r>
              <a:endParaRPr lang="en-IN" sz="16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28C4F-5A3F-F8E7-757E-DF89CB0ABD5B}"/>
                </a:ext>
              </a:extLst>
            </p:cNvPr>
            <p:cNvSpPr txBox="1"/>
            <p:nvPr/>
          </p:nvSpPr>
          <p:spPr>
            <a:xfrm>
              <a:off x="6189777" y="5219027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29D87A-F00E-8394-6D2A-76B4EBD2E7B8}"/>
                </a:ext>
              </a:extLst>
            </p:cNvPr>
            <p:cNvSpPr txBox="1"/>
            <p:nvPr/>
          </p:nvSpPr>
          <p:spPr>
            <a:xfrm>
              <a:off x="6777949" y="5227243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589594-9B5B-161B-4363-4D7A5B06EE6E}"/>
                </a:ext>
              </a:extLst>
            </p:cNvPr>
            <p:cNvSpPr txBox="1"/>
            <p:nvPr/>
          </p:nvSpPr>
          <p:spPr>
            <a:xfrm>
              <a:off x="7347425" y="5219027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25F99B-7329-F830-A237-BA0715C4120D}"/>
                </a:ext>
              </a:extLst>
            </p:cNvPr>
            <p:cNvSpPr txBox="1"/>
            <p:nvPr/>
          </p:nvSpPr>
          <p:spPr>
            <a:xfrm>
              <a:off x="7943378" y="5228161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F5B52A-4054-0CCA-1771-D9B0692CA783}"/>
                </a:ext>
              </a:extLst>
            </p:cNvPr>
            <p:cNvSpPr txBox="1"/>
            <p:nvPr/>
          </p:nvSpPr>
          <p:spPr>
            <a:xfrm>
              <a:off x="8522607" y="5313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7.72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830570-552C-FB9B-BA47-3DE924511B67}"/>
                </a:ext>
              </a:extLst>
            </p:cNvPr>
            <p:cNvSpPr txBox="1"/>
            <p:nvPr/>
          </p:nvSpPr>
          <p:spPr>
            <a:xfrm>
              <a:off x="9101836" y="5313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7.69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13072C-5911-6D44-B56F-D38A47814D89}"/>
                </a:ext>
              </a:extLst>
            </p:cNvPr>
            <p:cNvSpPr txBox="1"/>
            <p:nvPr/>
          </p:nvSpPr>
          <p:spPr>
            <a:xfrm>
              <a:off x="9685009" y="532069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7.65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689EFB-E09C-B6DE-7C41-052AF4969641}"/>
                </a:ext>
              </a:extLst>
            </p:cNvPr>
            <p:cNvSpPr txBox="1"/>
            <p:nvPr/>
          </p:nvSpPr>
          <p:spPr>
            <a:xfrm>
              <a:off x="10263992" y="5403246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6.65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68906F-CE88-B016-2963-108E6F3465FD}"/>
                </a:ext>
              </a:extLst>
            </p:cNvPr>
            <p:cNvSpPr txBox="1"/>
            <p:nvPr/>
          </p:nvSpPr>
          <p:spPr>
            <a:xfrm>
              <a:off x="10837961" y="5403246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EAC207-7071-1C1C-60B6-C1DF7533D7EB}"/>
                </a:ext>
              </a:extLst>
            </p:cNvPr>
            <p:cNvSpPr txBox="1"/>
            <p:nvPr/>
          </p:nvSpPr>
          <p:spPr>
            <a:xfrm>
              <a:off x="11419219" y="539622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6.59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EB3072A-705D-DC5F-2795-C718C12806B9}"/>
              </a:ext>
            </a:extLst>
          </p:cNvPr>
          <p:cNvSpPr/>
          <p:nvPr/>
        </p:nvSpPr>
        <p:spPr>
          <a:xfrm>
            <a:off x="7927304" y="511765"/>
            <a:ext cx="100289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36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97EB-9323-6FE8-2056-10E2A63C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3FB15-86C7-831A-B7FB-A4ABA18D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CA6717-1131-6FF9-B3B1-BF2C94179FF4}"/>
              </a:ext>
            </a:extLst>
          </p:cNvPr>
          <p:cNvSpPr txBox="1"/>
          <p:nvPr/>
        </p:nvSpPr>
        <p:spPr>
          <a:xfrm>
            <a:off x="992728" y="834100"/>
            <a:ext cx="459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and Low Demand Months by City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59020A-6216-F05C-4986-26741967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40" y="1748611"/>
            <a:ext cx="42675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Trip Demand Months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most cities,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February, April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experienced the highest trip volumes.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Trip Demand Months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most cities,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recorded the lowest trip volumes.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9372-F2CA-4F7A-DBD1-FA9012D9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1" y="1748611"/>
            <a:ext cx="6222503" cy="293821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F7F5F7E-70F0-3DFF-50C7-0329923C8AB4}"/>
              </a:ext>
            </a:extLst>
          </p:cNvPr>
          <p:cNvSpPr/>
          <p:nvPr/>
        </p:nvSpPr>
        <p:spPr>
          <a:xfrm>
            <a:off x="740697" y="288921"/>
            <a:ext cx="100289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87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9EFB4-4918-AA71-C501-6D4A570E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4447B-EAEC-C0BE-E9F0-71DD4BB6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D1531-9748-DD31-CD98-395A2DBABB98}"/>
              </a:ext>
            </a:extLst>
          </p:cNvPr>
          <p:cNvSpPr txBox="1"/>
          <p:nvPr/>
        </p:nvSpPr>
        <p:spPr>
          <a:xfrm>
            <a:off x="992728" y="735780"/>
            <a:ext cx="102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Weekend vs. Weekday Trip Demand by City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A4C0C-6761-0807-2A83-2452FC11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76" y="1340537"/>
            <a:ext cx="6242384" cy="213874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9996557-5F1E-2E28-7654-F0F2AF1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28" y="3781832"/>
            <a:ext cx="1025242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Weekend Demand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Tourism-focused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see higher weekend trip volumes.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Weekday Demand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Business-focused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experience higher weekday trip volumes.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421703-782F-1CF5-0676-121DCD6B2272}"/>
              </a:ext>
            </a:extLst>
          </p:cNvPr>
          <p:cNvSpPr/>
          <p:nvPr/>
        </p:nvSpPr>
        <p:spPr>
          <a:xfrm>
            <a:off x="829187" y="293877"/>
            <a:ext cx="100289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5934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BEC8-E221-8A07-B0B6-7A7ED51F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811458-AF73-E24E-ED26-9B06402D1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6F6E5-01BE-FDEE-C1F6-D28AB5FE1735}"/>
              </a:ext>
            </a:extLst>
          </p:cNvPr>
          <p:cNvSpPr txBox="1"/>
          <p:nvPr/>
        </p:nvSpPr>
        <p:spPr>
          <a:xfrm>
            <a:off x="969788" y="608081"/>
            <a:ext cx="627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Target Achievement Analysis for New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D2A6B-5B40-7906-F374-8F96807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76" y="1189320"/>
            <a:ext cx="6881574" cy="203159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CBAE114-84C6-8715-72F6-0A6BBC3FE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7" y="3514062"/>
            <a:ext cx="1117927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Exceeded Targets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Business-focused cities tend to achieve or even exceed their targets for new passenger acquisition.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Missed Targets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Tourism-focused cities or those with a balanced mix of tourism and business tend to underperform.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Performance Trends: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March (-16.04%)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weakest month for new passenger acquisition.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(+6.48%)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only month in which most cities met their targets.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AD9A0-0E67-66FA-1D5F-C38326BB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5" y="1189320"/>
            <a:ext cx="3373475" cy="203159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2056EE9-7EAF-1F7B-96AF-CC66794ADC63}"/>
              </a:ext>
            </a:extLst>
          </p:cNvPr>
          <p:cNvSpPr/>
          <p:nvPr/>
        </p:nvSpPr>
        <p:spPr>
          <a:xfrm>
            <a:off x="9678220" y="564458"/>
            <a:ext cx="138307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PA-7(b)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776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5B436-5298-7C57-83B1-1A99702D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17DFA-7612-7DB6-4CBC-7970A202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9353C-AB23-5FA2-C6E4-3F8CA8132783}"/>
              </a:ext>
            </a:extLst>
          </p:cNvPr>
          <p:cNvSpPr txBox="1"/>
          <p:nvPr/>
        </p:nvSpPr>
        <p:spPr>
          <a:xfrm>
            <a:off x="1066804" y="1422076"/>
            <a:ext cx="2748112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Indore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</a:p>
          <a:p>
            <a:pPr marL="342900" indent="-342900">
              <a:lnSpc>
                <a:spcPct val="150000"/>
              </a:lnSpc>
              <a:buClr>
                <a:srgbClr val="FF00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D4EC5-CEC8-85A8-2B74-8909BF29B7A8}"/>
              </a:ext>
            </a:extLst>
          </p:cNvPr>
          <p:cNvSpPr txBox="1"/>
          <p:nvPr/>
        </p:nvSpPr>
        <p:spPr>
          <a:xfrm>
            <a:off x="982571" y="807902"/>
            <a:ext cx="550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F7D90-9E90-5645-00AD-4FFB12CC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456160"/>
            <a:ext cx="4866968" cy="497758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807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9EA0-8C37-147D-90A0-E1610D53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FB5F7-9E32-570C-A9AC-5354CA111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A263B-511E-6998-8E20-A2E72442E63D}"/>
              </a:ext>
            </a:extLst>
          </p:cNvPr>
          <p:cNvSpPr txBox="1"/>
          <p:nvPr/>
        </p:nvSpPr>
        <p:spPr>
          <a:xfrm>
            <a:off x="969788" y="824272"/>
            <a:ext cx="632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Achievement Analysis for Average Passenger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B6BAD-D9C1-0A80-A42F-1CE3E2D0CE93}"/>
              </a:ext>
            </a:extLst>
          </p:cNvPr>
          <p:cNvSpPr txBox="1"/>
          <p:nvPr/>
        </p:nvSpPr>
        <p:spPr>
          <a:xfrm>
            <a:off x="969788" y="1692699"/>
            <a:ext cx="55257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28A745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Exceeded Targets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tourism-focused cities surpassed their target for average passenger ratings, reflecting high customer satisfaction.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Missed Targets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cities fell short of their targets for average passenger ratings, with the lowest performers being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(-8.33%), Lucknow (-10.49%),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(-11.85%)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71CA9-CFC9-32B7-DAA9-0461C77A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26" y="1805580"/>
            <a:ext cx="4519592" cy="298272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3F00CA1-1CC9-0CF9-A689-225FDE818B45}"/>
              </a:ext>
            </a:extLst>
          </p:cNvPr>
          <p:cNvSpPr/>
          <p:nvPr/>
        </p:nvSpPr>
        <p:spPr>
          <a:xfrm>
            <a:off x="9678220" y="564458"/>
            <a:ext cx="1383070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PA-7(c)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631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678-DBF6-9F7A-16EF-91F64C15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80F01-A72D-639F-CB25-EB0E7C5DF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236DF-C06D-85D4-32F3-B6906ADF92FC}"/>
              </a:ext>
            </a:extLst>
          </p:cNvPr>
          <p:cNvSpPr txBox="1"/>
          <p:nvPr/>
        </p:nvSpPr>
        <p:spPr>
          <a:xfrm>
            <a:off x="3255789" y="2844225"/>
            <a:ext cx="540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Analysis</a:t>
            </a:r>
          </a:p>
        </p:txBody>
      </p:sp>
    </p:spTree>
    <p:extLst>
      <p:ext uri="{BB962C8B-B14F-4D97-AF65-F5344CB8AC3E}">
        <p14:creationId xmlns:p14="http://schemas.microsoft.com/office/powerpoint/2010/main" val="184680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C73F-5536-8599-47B4-5E890886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788D63-6B5B-9E2C-CBBB-F49C0AC4D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9171D-0DE0-873C-99EA-78F5A6563670}"/>
              </a:ext>
            </a:extLst>
          </p:cNvPr>
          <p:cNvSpPr txBox="1"/>
          <p:nvPr/>
        </p:nvSpPr>
        <p:spPr>
          <a:xfrm>
            <a:off x="969788" y="873437"/>
            <a:ext cx="455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Factors Influencing Repeat Passenger Rates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DC6AB-A797-8648-51EC-BFC34014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56" y="1851793"/>
            <a:ext cx="4437954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 Experience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Pricing and Public </a:t>
            </a: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Infrastructure's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Impact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 Focus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 Demographics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Socioeconomic and lifestyle patterns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4FDE-3A94-AA26-AB7A-3109F8A01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67" y="1242769"/>
            <a:ext cx="6103418" cy="454250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319F7A2-520A-C97E-0441-942A602432A3}"/>
              </a:ext>
            </a:extLst>
          </p:cNvPr>
          <p:cNvSpPr/>
          <p:nvPr/>
        </p:nvSpPr>
        <p:spPr>
          <a:xfrm>
            <a:off x="959956" y="362448"/>
            <a:ext cx="1235586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581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957E-A743-45CD-C87F-64039AE52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32218-13E1-7BC2-9C18-6F3CCBA9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EF6A0-F37E-559B-7E41-C4B14EE5DB02}"/>
              </a:ext>
            </a:extLst>
          </p:cNvPr>
          <p:cNvSpPr txBox="1"/>
          <p:nvPr/>
        </p:nvSpPr>
        <p:spPr>
          <a:xfrm>
            <a:off x="1160206" y="735779"/>
            <a:ext cx="45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 vs. Business Demand Impact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94B066-31AF-2CDE-900C-79201930B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88" y="1624558"/>
            <a:ext cx="101603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of Tourism Seasons and Local Events on </a:t>
            </a:r>
            <a:r>
              <a:rPr lang="en-IN" sz="2000" b="1" u="sng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Goodcab’s</a:t>
            </a: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Demand in Tourist Cities</a:t>
            </a:r>
            <a:b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Seasons: Surge in ride demand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Festivals &amp; Events: Increased transportation needs from locals and tourists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Local Events on </a:t>
            </a:r>
            <a:r>
              <a:rPr lang="en-IN" sz="2000" b="1" u="sng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Goodcabs</a:t>
            </a: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Demand in Business Cities</a:t>
            </a: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cities see demand spikes during events (conferences, meetings, festivals).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ride volumes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of Tailored Marketing Efforts on Trip volume</a:t>
            </a: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Aligning marketing strategies with key events in tourism and business cities helps increase trip volumes.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0FC376-5F46-056D-A40F-4F5FBFF67C23}"/>
              </a:ext>
            </a:extLst>
          </p:cNvPr>
          <p:cNvSpPr/>
          <p:nvPr/>
        </p:nvSpPr>
        <p:spPr>
          <a:xfrm>
            <a:off x="542413" y="301519"/>
            <a:ext cx="1235586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99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A106-751C-0BFD-034C-34D60F16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52D340-A07A-B68C-78D8-C9A92F2C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E9D09-4C83-CD29-BEDB-E658410F3D16}"/>
              </a:ext>
            </a:extLst>
          </p:cNvPr>
          <p:cNvSpPr txBox="1"/>
          <p:nvPr/>
        </p:nvSpPr>
        <p:spPr>
          <a:xfrm>
            <a:off x="1160206" y="706284"/>
            <a:ext cx="657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Emerging Mobility Trends and </a:t>
            </a:r>
            <a:r>
              <a:rPr lang="en-US" b="1" u="sng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</a:t>
            </a:r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Adaptation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D9D09-0534-37EA-5623-342369813886}"/>
              </a:ext>
            </a:extLst>
          </p:cNvPr>
          <p:cNvSpPr txBox="1"/>
          <p:nvPr/>
        </p:nvSpPr>
        <p:spPr>
          <a:xfrm>
            <a:off x="992729" y="1356430"/>
            <a:ext cx="8121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Emerging Mobility Trends Impacting Cab Service Market in Tier-II Cities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663CFF-9A4D-FDFB-F560-D1E5C41E2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93550"/>
              </p:ext>
            </p:extLst>
          </p:nvPr>
        </p:nvGraphicFramePr>
        <p:xfrm>
          <a:off x="1405681" y="4219538"/>
          <a:ext cx="641751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506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438006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Lower Operational Cost</a:t>
                      </a:r>
                      <a:b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Adoption of Green Infrastructure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Brand Image</a:t>
                      </a:r>
                      <a:endParaRPr lang="en-IN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Cost Reduction</a:t>
                      </a:r>
                      <a:endParaRPr lang="en-IN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B75DD96-E915-42CA-04D8-5443961F7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25987"/>
              </p:ext>
            </p:extLst>
          </p:nvPr>
        </p:nvGraphicFramePr>
        <p:xfrm>
          <a:off x="1405681" y="2089527"/>
          <a:ext cx="624381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171">
                  <a:extLst>
                    <a:ext uri="{9D8B030D-6E8A-4147-A177-3AD203B41FA5}">
                      <a16:colId xmlns:a16="http://schemas.microsoft.com/office/drawing/2014/main" val="3256849613"/>
                    </a:ext>
                  </a:extLst>
                </a:gridCol>
                <a:gridCol w="3244645">
                  <a:extLst>
                    <a:ext uri="{9D8B030D-6E8A-4147-A177-3AD203B41FA5}">
                      <a16:colId xmlns:a16="http://schemas.microsoft.com/office/drawing/2014/main" val="120088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Electric Vehicles (EVs) Adoption</a:t>
                      </a: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Green Energy Infrastructure</a:t>
                      </a: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0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Hybrid Vehicles Adoption</a:t>
                      </a:r>
                      <a:endParaRPr lang="en-IN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281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0F5CD8-63C9-6014-241D-9A1ED191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191" y="2089527"/>
            <a:ext cx="3971115" cy="3610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BA7530-DDAD-58DC-7F15-3607322636BB}"/>
              </a:ext>
            </a:extLst>
          </p:cNvPr>
          <p:cNvSpPr txBox="1"/>
          <p:nvPr/>
        </p:nvSpPr>
        <p:spPr>
          <a:xfrm>
            <a:off x="992729" y="35386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of Integrating EVs and Hybrids for </a:t>
            </a:r>
            <a:r>
              <a:rPr lang="en-IN" sz="2000" b="1" u="sng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20AA6A-9EEA-A4C7-01C2-F9F7E2673CDE}"/>
              </a:ext>
            </a:extLst>
          </p:cNvPr>
          <p:cNvSpPr/>
          <p:nvPr/>
        </p:nvSpPr>
        <p:spPr>
          <a:xfrm>
            <a:off x="616155" y="268117"/>
            <a:ext cx="1235586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A12B-BE61-EBD8-EE61-38770A45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BDBE26-03E8-2B71-E5B0-35C1CEC6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604D9-482C-92DD-82C4-9B2737927372}"/>
              </a:ext>
            </a:extLst>
          </p:cNvPr>
          <p:cNvSpPr txBox="1"/>
          <p:nvPr/>
        </p:nvSpPr>
        <p:spPr>
          <a:xfrm>
            <a:off x="969788" y="627625"/>
            <a:ext cx="54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Partnership Opportunities with Local Businesses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C3383-7A88-E5AC-A7A0-DFF33E96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723123"/>
              </p:ext>
            </p:extLst>
          </p:nvPr>
        </p:nvGraphicFramePr>
        <p:xfrm>
          <a:off x="1307690" y="2020396"/>
          <a:ext cx="5758098" cy="1216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334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2746764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504679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u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Hospitality and Tourism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u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Retail and Dining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712239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Events and Corporate Needs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99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Transit Hubs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D367D7-7432-EDC3-53E0-25B2F6C026F0}"/>
              </a:ext>
            </a:extLst>
          </p:cNvPr>
          <p:cNvSpPr txBox="1"/>
          <p:nvPr/>
        </p:nvSpPr>
        <p:spPr>
          <a:xfrm>
            <a:off x="969788" y="130862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 to Partner with Local Businesses</a:t>
            </a: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A4A51-D415-F244-35E3-0309E087FFAE}"/>
              </a:ext>
            </a:extLst>
          </p:cNvPr>
          <p:cNvSpPr txBox="1"/>
          <p:nvPr/>
        </p:nvSpPr>
        <p:spPr>
          <a:xfrm>
            <a:off x="969788" y="36664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of Partnerships</a:t>
            </a:r>
            <a:endParaRPr lang="en-IN" sz="2000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D133E-AEBC-5CA8-E57A-3C418FD8B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4" y="1845231"/>
            <a:ext cx="4670338" cy="404263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492F64-A1EC-33FA-D4C3-ABBE5972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802873"/>
              </p:ext>
            </p:extLst>
          </p:nvPr>
        </p:nvGraphicFramePr>
        <p:xfrm>
          <a:off x="1307690" y="4351615"/>
          <a:ext cx="5840362" cy="966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310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309052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574346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Boost in Demand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Improved Customer Loyalty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39230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Brand Presence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Cross-Promotion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7C5EF88-ACCA-0B24-6C71-366176E2AEB9}"/>
              </a:ext>
            </a:extLst>
          </p:cNvPr>
          <p:cNvSpPr/>
          <p:nvPr/>
        </p:nvSpPr>
        <p:spPr>
          <a:xfrm>
            <a:off x="6733130" y="611858"/>
            <a:ext cx="1235586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30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62BC-7482-1C68-E862-BD18A0E7B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67241E-D92F-85C5-A80B-EFD94F83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5C9B33-D648-8C72-3367-5B60CD5F2A4F}"/>
              </a:ext>
            </a:extLst>
          </p:cNvPr>
          <p:cNvSpPr txBox="1"/>
          <p:nvPr/>
        </p:nvSpPr>
        <p:spPr>
          <a:xfrm>
            <a:off x="992728" y="706284"/>
            <a:ext cx="102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Data Collection for Enhanced Data-Driven Decisions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D1DBC-9FE4-AAE8-D226-7EE448E4E58C}"/>
              </a:ext>
            </a:extLst>
          </p:cNvPr>
          <p:cNvSpPr txBox="1"/>
          <p:nvPr/>
        </p:nvSpPr>
        <p:spPr>
          <a:xfrm>
            <a:off x="992728" y="13933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</a:t>
            </a:r>
            <a:r>
              <a:rPr lang="en-IN" sz="2000" b="1" u="sng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4D61-E2F9-3174-D3C0-FFB824A02628}"/>
              </a:ext>
            </a:extLst>
          </p:cNvPr>
          <p:cNvSpPr txBox="1"/>
          <p:nvPr/>
        </p:nvSpPr>
        <p:spPr>
          <a:xfrm>
            <a:off x="992728" y="31782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7A963-B4E5-882F-7B6D-0F78C8CDBFC9}"/>
              </a:ext>
            </a:extLst>
          </p:cNvPr>
          <p:cNvSpPr txBox="1"/>
          <p:nvPr/>
        </p:nvSpPr>
        <p:spPr>
          <a:xfrm>
            <a:off x="992728" y="4539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Trends and External Factors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AE693E-83C1-E921-F677-4D01A1A98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82376"/>
              </p:ext>
            </p:extLst>
          </p:nvPr>
        </p:nvGraphicFramePr>
        <p:xfrm>
          <a:off x="1287365" y="2003092"/>
          <a:ext cx="6669526" cy="88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45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168581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43107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Peak Activity Analysis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Profiling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443107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Payment Preferences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endParaRPr lang="en-IN" sz="1800" b="0" u="none" kern="12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48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11FAF7D-CB05-72D4-4282-C1508EBA1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21342"/>
              </p:ext>
            </p:extLst>
          </p:nvPr>
        </p:nvGraphicFramePr>
        <p:xfrm>
          <a:off x="1287365" y="3753754"/>
          <a:ext cx="6598106" cy="461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2363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095743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6185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and Vehicle Performance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Wait and Pickup Times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A99A2B-0B6B-F6A6-BF69-3682A3128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06422"/>
              </p:ext>
            </p:extLst>
          </p:nvPr>
        </p:nvGraphicFramePr>
        <p:xfrm>
          <a:off x="1287365" y="5153932"/>
          <a:ext cx="6598105" cy="454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09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077496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5439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Competitive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Event and Tourism Trends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BD17C2-7B25-3539-11AC-2E85FD66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56" y="1680971"/>
            <a:ext cx="3927358" cy="39273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0509C1-E81E-4E33-E561-7D9AA75145E2}"/>
              </a:ext>
            </a:extLst>
          </p:cNvPr>
          <p:cNvSpPr/>
          <p:nvPr/>
        </p:nvSpPr>
        <p:spPr>
          <a:xfrm>
            <a:off x="7645891" y="706284"/>
            <a:ext cx="1235586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E993-6F1C-73B9-AD2A-C3DFD93B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E917DA-CD2F-D05D-63BE-53F3C058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369DD-E8E3-8AF2-F670-36768D55F0AD}"/>
              </a:ext>
            </a:extLst>
          </p:cNvPr>
          <p:cNvSpPr txBox="1"/>
          <p:nvPr/>
        </p:nvSpPr>
        <p:spPr>
          <a:xfrm>
            <a:off x="992729" y="784940"/>
            <a:ext cx="228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Recommendations:</a:t>
            </a:r>
            <a:endParaRPr lang="en-US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306C5-7CE6-6653-2BC3-18FF38CB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61" y="1455909"/>
            <a:ext cx="4905105" cy="3946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B0A47-C1D0-0C7F-D007-CEA56B986443}"/>
              </a:ext>
            </a:extLst>
          </p:cNvPr>
          <p:cNvSpPr txBox="1"/>
          <p:nvPr/>
        </p:nvSpPr>
        <p:spPr>
          <a:xfrm>
            <a:off x="992729" y="1318883"/>
            <a:ext cx="5575218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Passenger Experience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Strategic Partnerships and Marketing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Ride Options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 Pricing and Fleet Transition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Trends and Resource Optimization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477F-DA89-E0B2-DF28-EE03FC3F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1D431-BA76-2D57-97CF-8D18F032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A6620-E62C-E59B-F1BE-9B987A85D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49" y="1766649"/>
            <a:ext cx="3324702" cy="33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7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B397-C782-F2B2-D451-A9C97954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158DA-BB6C-B3F4-B0C5-8AED4BE4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8F459-DCD1-635F-BAED-FBC91DC5942A}"/>
              </a:ext>
            </a:extLst>
          </p:cNvPr>
          <p:cNvSpPr txBox="1"/>
          <p:nvPr/>
        </p:nvSpPr>
        <p:spPr>
          <a:xfrm>
            <a:off x="1037299" y="860326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8A016-0B4E-9ABE-E51D-4E3A8CBA3684}"/>
              </a:ext>
            </a:extLst>
          </p:cNvPr>
          <p:cNvGrpSpPr/>
          <p:nvPr/>
        </p:nvGrpSpPr>
        <p:grpSpPr>
          <a:xfrm>
            <a:off x="1037299" y="1710814"/>
            <a:ext cx="8549150" cy="3657568"/>
            <a:chOff x="1194618" y="1474840"/>
            <a:chExt cx="8549150" cy="36575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72F376-8C99-8E47-F55A-48CAE3753D8C}"/>
                </a:ext>
              </a:extLst>
            </p:cNvPr>
            <p:cNvSpPr txBox="1"/>
            <p:nvPr/>
          </p:nvSpPr>
          <p:spPr>
            <a:xfrm>
              <a:off x="1194620" y="1474840"/>
              <a:ext cx="8549148" cy="189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Problem Statement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Project </a:t>
              </a: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Overview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Detailed Analysis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EDECC6-D5BC-7199-8F92-4490E52FE0F6}"/>
                </a:ext>
              </a:extLst>
            </p:cNvPr>
            <p:cNvSpPr txBox="1"/>
            <p:nvPr/>
          </p:nvSpPr>
          <p:spPr>
            <a:xfrm>
              <a:off x="1504335" y="3270549"/>
              <a:ext cx="8239433" cy="96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Ad-Hoc Business Requests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Primary &amp; Secondary Analysis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D6C3AA-CDB2-FE2E-7E03-32F20B8DB0A6}"/>
                </a:ext>
              </a:extLst>
            </p:cNvPr>
            <p:cNvSpPr txBox="1"/>
            <p:nvPr/>
          </p:nvSpPr>
          <p:spPr>
            <a:xfrm>
              <a:off x="1194618" y="4164451"/>
              <a:ext cx="8549147" cy="96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Dashboard Overview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Recommendations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FFD7-457B-EB0B-B9B9-D0B60AE6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007C6-622B-6083-C381-E983EDC4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8005C-3AAC-06C3-9895-4E0FBF1355B7}"/>
              </a:ext>
            </a:extLst>
          </p:cNvPr>
          <p:cNvSpPr txBox="1"/>
          <p:nvPr/>
        </p:nvSpPr>
        <p:spPr>
          <a:xfrm>
            <a:off x="1027475" y="1809136"/>
            <a:ext cx="998465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 from reaching its market penetration goals. 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Struggling to meet its ambitious 2024 targets.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9012D-DA60-BFD0-B6C1-17A6DD298656}"/>
              </a:ext>
            </a:extLst>
          </p:cNvPr>
          <p:cNvSpPr txBox="1"/>
          <p:nvPr/>
        </p:nvSpPr>
        <p:spPr>
          <a:xfrm>
            <a:off x="1037307" y="880006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Statement: </a:t>
            </a:r>
          </a:p>
        </p:txBody>
      </p:sp>
    </p:spTree>
    <p:extLst>
      <p:ext uri="{BB962C8B-B14F-4D97-AF65-F5344CB8AC3E}">
        <p14:creationId xmlns:p14="http://schemas.microsoft.com/office/powerpoint/2010/main" val="16803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A066-CA4A-F2DA-5525-F8269BC5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3F47D-CD7B-C296-6446-D25E44957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2A4CA-DD4C-7634-5E77-26A14E7D3A47}"/>
              </a:ext>
            </a:extLst>
          </p:cNvPr>
          <p:cNvSpPr txBox="1"/>
          <p:nvPr/>
        </p:nvSpPr>
        <p:spPr>
          <a:xfrm>
            <a:off x="1076635" y="1524004"/>
            <a:ext cx="99649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analysis of Goodcabs' performance across key metrics.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 identify critical growth opportunities, address operational inefficiencies, and provide actionable insights.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strategic decision-making and drive the company’s growth in tier-II cities.</a:t>
            </a:r>
            <a:br>
              <a:rPr lang="en-IN" sz="20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0F8C-172A-B95A-7BC8-F9FF0B064412}"/>
              </a:ext>
            </a:extLst>
          </p:cNvPr>
          <p:cNvSpPr txBox="1"/>
          <p:nvPr/>
        </p:nvSpPr>
        <p:spPr>
          <a:xfrm>
            <a:off x="1066803" y="860342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Objective: </a:t>
            </a:r>
          </a:p>
        </p:txBody>
      </p:sp>
    </p:spTree>
    <p:extLst>
      <p:ext uri="{BB962C8B-B14F-4D97-AF65-F5344CB8AC3E}">
        <p14:creationId xmlns:p14="http://schemas.microsoft.com/office/powerpoint/2010/main" val="14183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1505-5FAC-3251-9871-378146A10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BF567-A1EB-5672-B16F-4353EB78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3721E-EC90-FBE1-D50A-7C3348AEFA23}"/>
              </a:ext>
            </a:extLst>
          </p:cNvPr>
          <p:cNvSpPr txBox="1"/>
          <p:nvPr/>
        </p:nvSpPr>
        <p:spPr>
          <a:xfrm>
            <a:off x="1027475" y="850510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Overview: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A5FFC-30EB-25C6-3F21-79D94D67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5" y="2826139"/>
            <a:ext cx="10071799" cy="2265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835FF-1D09-6BD1-37AD-05C0C8413E29}"/>
              </a:ext>
            </a:extLst>
          </p:cNvPr>
          <p:cNvSpPr txBox="1"/>
          <p:nvPr/>
        </p:nvSpPr>
        <p:spPr>
          <a:xfrm>
            <a:off x="1027475" y="1445088"/>
            <a:ext cx="980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Received two SQL databases,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targets_db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trips_db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containing the tables mentioned below. The dataset includes values spanning from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1, 2024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to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June 30, 2024.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B20DC-6947-E1D1-7C5C-C02899E39456}"/>
              </a:ext>
            </a:extLst>
          </p:cNvPr>
          <p:cNvSpPr txBox="1"/>
          <p:nvPr/>
        </p:nvSpPr>
        <p:spPr>
          <a:xfrm>
            <a:off x="1092727" y="2253759"/>
            <a:ext cx="14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521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06D2-23BF-B415-18EE-C7126EF7F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54403-0BAD-E76B-AB0A-A20F1821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03073-8514-052D-7B33-A54D8D92D657}"/>
              </a:ext>
            </a:extLst>
          </p:cNvPr>
          <p:cNvSpPr txBox="1"/>
          <p:nvPr/>
        </p:nvSpPr>
        <p:spPr>
          <a:xfrm>
            <a:off x="1725561" y="1843569"/>
            <a:ext cx="872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Ad-Hoc Business Requests, Queried Results &amp; Insights Generated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1F7F1-4DBC-158D-B08E-F004AF90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09" y="3682079"/>
            <a:ext cx="2033428" cy="1354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45C1E-1497-EE3E-9352-8169AA42D3AA}"/>
              </a:ext>
            </a:extLst>
          </p:cNvPr>
          <p:cNvSpPr txBox="1"/>
          <p:nvPr/>
        </p:nvSpPr>
        <p:spPr>
          <a:xfrm>
            <a:off x="4879254" y="4272558"/>
            <a:ext cx="120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Tool:</a:t>
            </a:r>
            <a:endParaRPr lang="en-IN" sz="3200" b="1" dirty="0">
              <a:solidFill>
                <a:schemeClr val="accent2">
                  <a:lumMod val="75000"/>
                </a:schemeClr>
              </a:solidFill>
              <a:latin typeface="Tempus Sans ITC" panose="04020404030D070202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8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1C5C-8B01-02B5-5BD6-FBB2D554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0623F-0E82-7243-7FD3-66901F14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97960-4A1F-C410-77E5-D3D661B9B0DA}"/>
              </a:ext>
            </a:extLst>
          </p:cNvPr>
          <p:cNvSpPr txBox="1"/>
          <p:nvPr/>
        </p:nvSpPr>
        <p:spPr>
          <a:xfrm>
            <a:off x="981584" y="794772"/>
            <a:ext cx="1058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- 1: City-Level Fare and Trip Summary Report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displays the total trips, average fare per km, average fare per trip, and the percentage contribution of each city’s trips to the overall trips.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54114-9DBF-D662-9454-6EA4144B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32" y="2745333"/>
            <a:ext cx="6308327" cy="235760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F14D71F-BDCF-9C4F-1A6C-CA5A5FE90DB8}"/>
              </a:ext>
            </a:extLst>
          </p:cNvPr>
          <p:cNvSpPr/>
          <p:nvPr/>
        </p:nvSpPr>
        <p:spPr>
          <a:xfrm>
            <a:off x="8583562" y="3653750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487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10233</TotalTime>
  <Words>2009</Words>
  <Application>Microsoft Office PowerPoint</Application>
  <PresentationFormat>Widescreen</PresentationFormat>
  <Paragraphs>221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 New</vt:lpstr>
      <vt:lpstr>Tempus Sans ITC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Joyeta Pal</dc:creator>
  <cp:lastModifiedBy>Joyeta Pal</cp:lastModifiedBy>
  <cp:revision>156</cp:revision>
  <dcterms:created xsi:type="dcterms:W3CDTF">2024-12-12T18:36:24Z</dcterms:created>
  <dcterms:modified xsi:type="dcterms:W3CDTF">2025-01-05T13:48:07Z</dcterms:modified>
</cp:coreProperties>
</file>